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43" r:id="rId5"/>
    <p:sldId id="347" r:id="rId6"/>
    <p:sldId id="345" r:id="rId7"/>
    <p:sldId id="349" r:id="rId8"/>
    <p:sldId id="348" r:id="rId9"/>
    <p:sldId id="344" r:id="rId10"/>
    <p:sldId id="346" r:id="rId11"/>
    <p:sldId id="350" r:id="rId12"/>
    <p:sldId id="354" r:id="rId13"/>
    <p:sldId id="355" r:id="rId14"/>
    <p:sldId id="356" r:id="rId15"/>
    <p:sldId id="357" r:id="rId16"/>
    <p:sldId id="35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DB4BD-F3FA-4AC1-BD13-6E53B475C3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D839-3601-419E-836A-22FDCA94E7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首先对我们之前在目标检测部分的工作进行一个总结，我们之前首先是使用</a:t>
            </a:r>
            <a:r>
              <a:rPr lang="en-US" altLang="zh-CN"/>
              <a:t>COCO</a:t>
            </a:r>
            <a:r>
              <a:rPr lang="zh-CN" altLang="en-US"/>
              <a:t>数据集对几个模型进行了对比，并从中抽取了</a:t>
            </a:r>
            <a:r>
              <a:rPr lang="en-US" altLang="zh-CN"/>
              <a:t>2</a:t>
            </a:r>
            <a:r>
              <a:rPr lang="zh-CN" altLang="en-US"/>
              <a:t>个较好的模型出来，与</a:t>
            </a:r>
            <a:r>
              <a:rPr lang="en-US" altLang="zh-CN"/>
              <a:t>yolov4</a:t>
            </a:r>
            <a:r>
              <a:rPr lang="zh-CN" altLang="en-US"/>
              <a:t>一起，在我们自己的数据集上进行训练。然后我们上一周又进行了一次模型对比，并且对</a:t>
            </a:r>
            <a:r>
              <a:rPr lang="en-US" altLang="zh-CN"/>
              <a:t>yolo</a:t>
            </a:r>
            <a:r>
              <a:rPr lang="zh-CN" altLang="en-US"/>
              <a:t>模型作出了一些改进。最后我们选定表现最优的 </a:t>
            </a:r>
            <a:r>
              <a:rPr lang="en-US" altLang="zh-CN"/>
              <a:t>DE</a:t>
            </a:r>
            <a:r>
              <a:rPr lang="zh-CN" altLang="en-US"/>
              <a:t>算法优化下的</a:t>
            </a:r>
            <a:r>
              <a:rPr lang="en-US" altLang="zh-CN"/>
              <a:t>yolov4</a:t>
            </a:r>
            <a:r>
              <a:rPr lang="zh-CN" altLang="en-US"/>
              <a:t>模型作为我们的目标检测模型。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由于原始的</a:t>
            </a:r>
            <a:r>
              <a:rPr lang="en-US" altLang="zh-CN"/>
              <a:t>YOLO</a:t>
            </a:r>
            <a:r>
              <a:rPr lang="zh-CN" altLang="en-US"/>
              <a:t>其实还存在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边界框定位不够精确、难以区分重叠物体等不足问题，所以我们打算从另一个方向去改进这个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yolo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模型，就是为其添加注意力机制。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/>
          <a:p>
            <a:r>
              <a:t>将通道注意力及空间注意力机制加入特征提取网络之中，使用经过筛选加权的特征向量来替换原有的特征向量进行融合</a:t>
            </a:r>
            <a:r>
              <a:rPr lang="zh-CN"/>
              <a:t>，可以更好地</a:t>
            </a:r>
            <a:r>
              <a:rPr lang="zh-CN"/>
              <a:t>加速模型收敛。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首先对我们之前在目标检测部分的工作进行一个总结，我们之前首先是使用</a:t>
            </a:r>
            <a:r>
              <a:rPr lang="en-US" altLang="zh-CN"/>
              <a:t>COCO</a:t>
            </a:r>
            <a:r>
              <a:rPr lang="zh-CN" altLang="en-US"/>
              <a:t>数据集对几个模型进行了对比，并从中抽取了</a:t>
            </a:r>
            <a:r>
              <a:rPr lang="en-US" altLang="zh-CN"/>
              <a:t>2</a:t>
            </a:r>
            <a:r>
              <a:rPr lang="zh-CN" altLang="en-US"/>
              <a:t>个较好的模型出来，与</a:t>
            </a:r>
            <a:r>
              <a:rPr lang="en-US" altLang="zh-CN"/>
              <a:t>yolov4</a:t>
            </a:r>
            <a:r>
              <a:rPr lang="zh-CN" altLang="en-US"/>
              <a:t>一起，在我们自己的数据集上进行训练。然后我们上一周又进行了一次模型对比，并且对</a:t>
            </a:r>
            <a:r>
              <a:rPr lang="en-US" altLang="zh-CN"/>
              <a:t>yolo</a:t>
            </a:r>
            <a:r>
              <a:rPr lang="zh-CN" altLang="en-US"/>
              <a:t>模型作出了一些改进。最后我们选定表现最优的 </a:t>
            </a:r>
            <a:r>
              <a:rPr lang="en-US" altLang="zh-CN"/>
              <a:t>DE</a:t>
            </a:r>
            <a:r>
              <a:rPr lang="zh-CN" altLang="en-US"/>
              <a:t>算法优化下的</a:t>
            </a:r>
            <a:r>
              <a:rPr lang="en-US" altLang="zh-CN"/>
              <a:t>yolov4</a:t>
            </a:r>
            <a:r>
              <a:rPr lang="zh-CN" altLang="en-US"/>
              <a:t>模型作为我们的目标检测模型。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最后，我们总结一下目前已经完成的一些工作，我们已经。。。。。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那么下一次我们打算。。。。。。</a:t>
            </a:r>
            <a:endParaRPr lang="zh-CN" altLang="en-US"/>
          </a:p>
          <a:p>
            <a:r>
              <a:rPr lang="zh-CN" altLang="en-US"/>
              <a:t>以上就是我们小组本次的汇报。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29002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3" y="380348"/>
            <a:ext cx="2622992" cy="26226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38" y="280373"/>
            <a:ext cx="2974047" cy="2973644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3132152" y="4413122"/>
            <a:ext cx="5855633" cy="5758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3910965" y="4385945"/>
            <a:ext cx="4950460" cy="61277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第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8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小组</a:t>
            </a:r>
            <a:endParaRPr lang="zh-CN" altLang="en-US" sz="32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grpSp>
        <p:nvGrpSpPr>
          <p:cNvPr id="25" name="Group 91"/>
          <p:cNvGrpSpPr/>
          <p:nvPr/>
        </p:nvGrpSpPr>
        <p:grpSpPr bwMode="auto">
          <a:xfrm>
            <a:off x="3146439" y="4433815"/>
            <a:ext cx="520736" cy="791219"/>
            <a:chOff x="936" y="1480"/>
            <a:chExt cx="1589" cy="2415"/>
          </a:xfrm>
        </p:grpSpPr>
        <p:grpSp>
          <p:nvGrpSpPr>
            <p:cNvPr id="26" name="组合 33"/>
            <p:cNvGrpSpPr/>
            <p:nvPr/>
          </p:nvGrpSpPr>
          <p:grpSpPr bwMode="auto">
            <a:xfrm>
              <a:off x="985" y="1582"/>
              <a:ext cx="1441" cy="2313"/>
              <a:chOff x="1754168" y="3653262"/>
              <a:chExt cx="1857599" cy="2987139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318103" y="4093188"/>
                <a:ext cx="726661" cy="2547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36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5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8" y="4605610"/>
            <a:ext cx="1967059" cy="4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32707" y="3481609"/>
            <a:ext cx="8268048" cy="85915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基于ROS的图像识别小车</a:t>
            </a:r>
            <a:endParaRPr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1635" y="5201285"/>
            <a:ext cx="722820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1951095 </a:t>
            </a:r>
            <a:r>
              <a:rPr lang="zh-CN" altLang="en-US" sz="18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梁伊雯    1850061 阮辰伟      1951328 曹峰源</a:t>
            </a:r>
            <a:endParaRPr lang="zh-CN" altLang="en-US" sz="18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8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:/Users/12849/AppData/Local/Temp/kaimatting/20220303194530/output_aiMatting_20220303194555.pngoutput_aiMatting_202203031945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165" y="939165"/>
            <a:ext cx="1656715" cy="165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83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8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983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83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0.41459 -0.0021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483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983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0830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交互部分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交互部分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82479" y="340671"/>
            <a:ext cx="200025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INTERACTION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78460" y="1570355"/>
            <a:ext cx="344551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fontAlgn="auto">
              <a:lnSpc>
                <a:spcPct val="20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主要工作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rvizWeb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可视化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gazebo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界面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编写移动接口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可视化界面移植到移动设备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界面原型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真机调试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0485" y="1452880"/>
            <a:ext cx="6875145" cy="4109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62330" y="879475"/>
            <a:ext cx="73266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编写移动接口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：编写了小车上下左右移动的函数接口，以备前端调用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接口录像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55165" y="1615440"/>
            <a:ext cx="8592185" cy="516636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交互部分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35"/>
          <p:cNvSpPr txBox="1"/>
          <p:nvPr/>
        </p:nvSpPr>
        <p:spPr>
          <a:xfrm>
            <a:off x="3082479" y="340671"/>
            <a:ext cx="200025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INTERACTION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bldLvl="0" animBg="1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交互部分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82479" y="340671"/>
            <a:ext cx="200025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INTERACTION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5760" y="1405255"/>
            <a:ext cx="334835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fontAlgn="auto">
              <a:lnSpc>
                <a:spcPct val="20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可视化界面移植到移动设备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界面原型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200000"/>
              </a:lnSpc>
              <a:buSzPct val="8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真机调试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1920" y="875665"/>
            <a:ext cx="2589530" cy="5341620"/>
          </a:xfrm>
          <a:prstGeom prst="rect">
            <a:avLst/>
          </a:prstGeom>
        </p:spPr>
      </p:pic>
      <p:pic>
        <p:nvPicPr>
          <p:cNvPr id="5" name="图片 4" descr="1~Z{GUECQ5YFT(P9DNX93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95" y="875665"/>
            <a:ext cx="2895600" cy="552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424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未来计划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65334" y="356546"/>
            <a:ext cx="206946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FUTURE PLAN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95361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1880" y="1304925"/>
            <a:ext cx="4633595" cy="4565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259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导航改进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导航改进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3" name="165295508614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7010" y="1067207"/>
            <a:ext cx="9921501" cy="5289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5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3041858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5" b="1" dirty="0">
                <a:latin typeface="方正兰亭细黑_GBK" pitchFamily="2" charset="-122"/>
                <a:ea typeface="方正兰亭细黑_GBK" pitchFamily="2" charset="-122"/>
              </a:rPr>
              <a:t>Yolo</a:t>
            </a:r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改进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881990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Yolo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改进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47" y="2896640"/>
            <a:ext cx="6311153" cy="35848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494"/>
            <a:ext cx="5880847" cy="3321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881990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spc="400" dirty="0">
                <a:latin typeface="方正兰亭细黑_GBK" pitchFamily="2" charset="-122"/>
                <a:ea typeface="方正兰亭细黑_GBK" pitchFamily="2" charset="-122"/>
              </a:rPr>
              <a:t>Yolo</a:t>
            </a:r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改进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" y="1481497"/>
            <a:ext cx="4932138" cy="38950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55" y="1481497"/>
            <a:ext cx="4932138" cy="3902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4530407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视觉</a:t>
            </a:r>
            <a:r>
              <a:rPr lang="en-US" altLang="zh-CN" sz="5335" b="1" dirty="0">
                <a:latin typeface="方正兰亭细黑_GBK" pitchFamily="2" charset="-122"/>
                <a:ea typeface="方正兰亭细黑_GBK" pitchFamily="2" charset="-122"/>
              </a:rPr>
              <a:t>slam</a:t>
            </a:r>
            <a:r>
              <a:rPr lang="zh-CN" altLang="en-US" sz="5335" b="1" dirty="0">
                <a:latin typeface="方正兰亭细黑_GBK" pitchFamily="2" charset="-122"/>
                <a:ea typeface="方正兰亭细黑_GBK" pitchFamily="2" charset="-122"/>
              </a:rPr>
              <a:t>建图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方正兰亭细黑_GBK" pitchFamily="2" charset="-122"/>
                <a:ea typeface="方正兰亭细黑_GBK" pitchFamily="2" charset="-122"/>
              </a:rPr>
              <a:t>视觉</a:t>
            </a:r>
            <a:r>
              <a:rPr lang="en-US" altLang="zh-CN" sz="2800" b="1" dirty="0">
                <a:latin typeface="方正兰亭细黑_GBK" pitchFamily="2" charset="-122"/>
                <a:ea typeface="方正兰亭细黑_GBK" pitchFamily="2" charset="-122"/>
              </a:rPr>
              <a:t>slam</a:t>
            </a:r>
            <a:r>
              <a:rPr lang="zh-CN" altLang="en-US" sz="2800" b="1" dirty="0">
                <a:latin typeface="方正兰亭细黑_GBK" pitchFamily="2" charset="-122"/>
                <a:ea typeface="方正兰亭细黑_GBK" pitchFamily="2" charset="-122"/>
              </a:rPr>
              <a:t>建图</a:t>
            </a:r>
            <a:endParaRPr lang="zh-CN" altLang="en-US" sz="2800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7" y="975012"/>
            <a:ext cx="11612566" cy="5639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方正兰亭细黑_GBK" pitchFamily="2" charset="-122"/>
                <a:ea typeface="方正兰亭细黑_GBK" pitchFamily="2" charset="-122"/>
              </a:rPr>
              <a:t>视觉</a:t>
            </a:r>
            <a:r>
              <a:rPr lang="en-US" altLang="zh-CN" sz="2800" b="1" dirty="0">
                <a:latin typeface="方正兰亭细黑_GBK" pitchFamily="2" charset="-122"/>
                <a:ea typeface="方正兰亭细黑_GBK" pitchFamily="2" charset="-122"/>
              </a:rPr>
              <a:t>slam</a:t>
            </a:r>
            <a:r>
              <a:rPr lang="zh-CN" altLang="en-US" sz="2800" b="1" dirty="0">
                <a:latin typeface="方正兰亭细黑_GBK" pitchFamily="2" charset="-122"/>
                <a:ea typeface="方正兰亭细黑_GBK" pitchFamily="2" charset="-122"/>
              </a:rPr>
              <a:t>建图</a:t>
            </a:r>
            <a:endParaRPr lang="zh-CN" altLang="en-US" sz="2800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72" y="975012"/>
            <a:ext cx="11187953" cy="556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WPS 演示</Application>
  <PresentationFormat>宽屏</PresentationFormat>
  <Paragraphs>62</Paragraphs>
  <Slides>14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方正兰亭粗黑_GBK</vt:lpstr>
      <vt:lpstr>黑体</vt:lpstr>
      <vt:lpstr>方正超粗黑简体</vt:lpstr>
      <vt:lpstr>微软雅黑</vt:lpstr>
      <vt:lpstr>方正兰亭细黑_GBK</vt:lpstr>
      <vt:lpstr>等线</vt:lpstr>
      <vt:lpstr>等线 Light</vt:lpstr>
      <vt:lpstr>Arial Unicode MS</vt:lpstr>
      <vt:lpstr>Kozuka Gothic Pro R</vt:lpstr>
      <vt:lpstr>Wingdings</vt:lpstr>
      <vt:lpstr>Yu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LYW</cp:lastModifiedBy>
  <cp:revision>74</cp:revision>
  <dcterms:created xsi:type="dcterms:W3CDTF">2017-05-14T08:55:00Z</dcterms:created>
  <dcterms:modified xsi:type="dcterms:W3CDTF">2022-05-19T10:40:40Z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